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ebas Neue Bold" panose="020B0604020202020204" charset="0"/>
      <p:regular r:id="rId21"/>
    </p:embeddedFont>
    <p:embeddedFont>
      <p:font typeface="Brittany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pitchFamily="2" charset="0"/>
      <p:regular r:id="rId31"/>
      <p:bold r:id="rId32"/>
    </p:embeddedFont>
    <p:embeddedFont>
      <p:font typeface="Poppins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D62"/>
    <a:srgbClr val="F9C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A7E65-6883-496F-88B2-E5A431C811E7}" type="datetimeFigureOut">
              <a:rPr lang="en-ID" smtClean="0"/>
              <a:t>11/10/2023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C7C7C-202B-43A6-9FA1-3CD1050C5AF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083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C7C7C-202B-43A6-9FA1-3CD1050C5AF6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652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0279021" y="1306519"/>
            <a:ext cx="12870375" cy="7673961"/>
          </a:xfrm>
          <a:custGeom>
            <a:avLst/>
            <a:gdLst/>
            <a:ahLst/>
            <a:cxnLst/>
            <a:rect l="l" t="t" r="r" b="b"/>
            <a:pathLst>
              <a:path w="12870375" h="7673961">
                <a:moveTo>
                  <a:pt x="12870375" y="0"/>
                </a:moveTo>
                <a:lnTo>
                  <a:pt x="0" y="0"/>
                </a:lnTo>
                <a:lnTo>
                  <a:pt x="0" y="7673962"/>
                </a:lnTo>
                <a:lnTo>
                  <a:pt x="12870375" y="7673962"/>
                </a:lnTo>
                <a:lnTo>
                  <a:pt x="12870375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AutoShape 9"/>
          <p:cNvSpPr/>
          <p:nvPr/>
        </p:nvSpPr>
        <p:spPr>
          <a:xfrm>
            <a:off x="1200150" y="7699504"/>
            <a:ext cx="66947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538480" y="5143499"/>
            <a:ext cx="7492271" cy="197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07"/>
              </a:lnSpc>
            </a:pPr>
            <a:r>
              <a:rPr lang="en-US" sz="14807">
                <a:solidFill>
                  <a:srgbClr val="FB8D62"/>
                </a:solidFill>
                <a:latin typeface="Brittany"/>
              </a:rPr>
              <a:t>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34804" y="3308064"/>
            <a:ext cx="10364653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8000">
                <a:solidFill>
                  <a:srgbClr val="000000"/>
                </a:solidFill>
                <a:latin typeface="Bebas Neue Bold"/>
              </a:rPr>
              <a:t>CYCLISTIC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" y="971550"/>
            <a:ext cx="7311900" cy="78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Capstone Project - Google Data Analytics Professional Certificate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150" y="8182981"/>
            <a:ext cx="669474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Dhandi Yudhit Yuniar - 09 Oktober 2023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818312" y="2412047"/>
            <a:ext cx="10464141" cy="5655917"/>
          </a:xfrm>
          <a:custGeom>
            <a:avLst/>
            <a:gdLst/>
            <a:ahLst/>
            <a:cxnLst/>
            <a:rect l="l" t="t" r="r" b="b"/>
            <a:pathLst>
              <a:path w="10464141" h="5655917">
                <a:moveTo>
                  <a:pt x="0" y="0"/>
                </a:moveTo>
                <a:lnTo>
                  <a:pt x="10464141" y="0"/>
                </a:lnTo>
                <a:lnTo>
                  <a:pt x="10464141" y="5655917"/>
                </a:lnTo>
                <a:lnTo>
                  <a:pt x="0" y="565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907461" y="1940030"/>
            <a:ext cx="8381843" cy="6892876"/>
          </a:xfrm>
          <a:custGeom>
            <a:avLst/>
            <a:gdLst/>
            <a:ahLst/>
            <a:cxnLst/>
            <a:rect l="l" t="t" r="r" b="b"/>
            <a:pathLst>
              <a:path w="8381843" h="6892876">
                <a:moveTo>
                  <a:pt x="0" y="0"/>
                </a:moveTo>
                <a:lnTo>
                  <a:pt x="8381843" y="0"/>
                </a:lnTo>
                <a:lnTo>
                  <a:pt x="8381843" y="6892876"/>
                </a:lnTo>
                <a:lnTo>
                  <a:pt x="0" y="689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8736" t="-15655" r="-23712" b="-513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10 of 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5255" y="3752943"/>
            <a:ext cx="4712545" cy="367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Suhu udara </a:t>
            </a:r>
            <a:r>
              <a:rPr lang="en-US" sz="2199">
                <a:solidFill>
                  <a:srgbClr val="000000"/>
                </a:solidFill>
                <a:latin typeface="Poppins Bold"/>
              </a:rPr>
              <a:t>berbanding lurus</a:t>
            </a:r>
            <a:r>
              <a:rPr lang="en-US" sz="2199">
                <a:solidFill>
                  <a:srgbClr val="000000"/>
                </a:solidFill>
                <a:latin typeface="Poppins"/>
              </a:rPr>
              <a:t> dengan banyaknya pengguna layanan sepeda per bulan.</a:t>
            </a:r>
          </a:p>
          <a:p>
            <a:pPr>
              <a:lnSpc>
                <a:spcPts val="3299"/>
              </a:lnSpc>
            </a:pPr>
            <a:endParaRPr lang="en-US" sz="2199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Untuk mencari kausalitas dan hubungan antara nilai suhu dengan jumlah pengguna sepeda diperlukan analisa lebih lanjut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5255" y="2537413"/>
            <a:ext cx="495848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Suhu dan musim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65255" y="3042399"/>
            <a:ext cx="7152465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54902"/>
                  </a:srgbClr>
                </a:solidFill>
                <a:latin typeface="Poppins Italics"/>
              </a:rPr>
              <a:t>Chicago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693926" y="8949056"/>
            <a:ext cx="6829118" cy="309244"/>
            <a:chOff x="0" y="0"/>
            <a:chExt cx="9105491" cy="412325"/>
          </a:xfrm>
        </p:grpSpPr>
        <p:grpSp>
          <p:nvGrpSpPr>
            <p:cNvPr id="4" name="Group 4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474575" y="1533686"/>
            <a:ext cx="8784725" cy="7164212"/>
          </a:xfrm>
          <a:custGeom>
            <a:avLst/>
            <a:gdLst/>
            <a:ahLst/>
            <a:cxnLst/>
            <a:rect l="l" t="t" r="r" b="b"/>
            <a:pathLst>
              <a:path w="8784725" h="7164212">
                <a:moveTo>
                  <a:pt x="0" y="0"/>
                </a:moveTo>
                <a:lnTo>
                  <a:pt x="8784725" y="0"/>
                </a:lnTo>
                <a:lnTo>
                  <a:pt x="8784725" y="7164212"/>
                </a:lnTo>
                <a:lnTo>
                  <a:pt x="0" y="716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19" r="-218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analisis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82489"/>
            <a:ext cx="6951695" cy="5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Bebas Neue Bold"/>
              </a:rPr>
              <a:t>TOTAL PERJALANAN PER HARI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040959"/>
            <a:ext cx="6094795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Perjalanan rata-rata per hari untuk Annual Member sebesar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 477.916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dan untuk Casual Member sebesar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331.681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Hari yang memiliki jumlah perjalanan lebih dari rata-rata untuk Annual member terjadi pada hari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selasa, rabu dan kamis,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sedangkan pada Casual member terjadi pada hari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jum’at, sabtu dan minggu.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3141276"/>
            <a:ext cx="71524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000000">
                    <a:alpha val="54902"/>
                  </a:srgbClr>
                </a:solidFill>
                <a:latin typeface="Poppins Italics"/>
              </a:rPr>
              <a:t>Perjalanan pada bulan Januari - Desember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693926" y="8949056"/>
            <a:ext cx="6829118" cy="309244"/>
            <a:chOff x="0" y="0"/>
            <a:chExt cx="9105491" cy="412325"/>
          </a:xfrm>
        </p:grpSpPr>
        <p:grpSp>
          <p:nvGrpSpPr>
            <p:cNvPr id="4" name="Group 4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474575" y="1533686"/>
            <a:ext cx="8784725" cy="7164212"/>
          </a:xfrm>
          <a:custGeom>
            <a:avLst/>
            <a:gdLst/>
            <a:ahLst/>
            <a:cxnLst/>
            <a:rect l="l" t="t" r="r" b="b"/>
            <a:pathLst>
              <a:path w="8784725" h="7164212">
                <a:moveTo>
                  <a:pt x="0" y="0"/>
                </a:moveTo>
                <a:lnTo>
                  <a:pt x="8784725" y="0"/>
                </a:lnTo>
                <a:lnTo>
                  <a:pt x="8784725" y="7164212"/>
                </a:lnTo>
                <a:lnTo>
                  <a:pt x="0" y="7164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19" r="-2180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12 of 18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5289" y="4514765"/>
            <a:ext cx="6339287" cy="204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Annual member merupakan sekelompok orang yang menggunakan sepeda untuk </a:t>
            </a:r>
            <a:r>
              <a:rPr lang="en-US" sz="2199">
                <a:solidFill>
                  <a:srgbClr val="000000"/>
                </a:solidFill>
                <a:latin typeface="Poppins Bold"/>
              </a:rPr>
              <a:t>bekerja</a:t>
            </a:r>
            <a:r>
              <a:rPr lang="en-US" sz="2199">
                <a:solidFill>
                  <a:srgbClr val="000000"/>
                </a:solidFill>
                <a:latin typeface="Poppins"/>
              </a:rPr>
              <a:t> dan Casual member merupakan sekelompok orang yang menggunakan sepeda untuk </a:t>
            </a:r>
            <a:r>
              <a:rPr lang="en-US" sz="2199">
                <a:solidFill>
                  <a:srgbClr val="000000"/>
                </a:solidFill>
                <a:latin typeface="Poppins Bold"/>
              </a:rPr>
              <a:t>bersantai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71266" y="3029129"/>
            <a:ext cx="3067333" cy="76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4"/>
              </a:lnSpc>
            </a:pPr>
            <a:r>
              <a:rPr lang="en-US" sz="5724">
                <a:solidFill>
                  <a:srgbClr val="FB8D62"/>
                </a:solidFill>
                <a:latin typeface="Brittany"/>
              </a:rPr>
              <a:t>Hipotesis 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219987" y="2249307"/>
            <a:ext cx="7946447" cy="5959835"/>
          </a:xfrm>
          <a:custGeom>
            <a:avLst/>
            <a:gdLst/>
            <a:ahLst/>
            <a:cxnLst/>
            <a:rect l="l" t="t" r="r" b="b"/>
            <a:pathLst>
              <a:path w="7946447" h="5959835">
                <a:moveTo>
                  <a:pt x="0" y="0"/>
                </a:moveTo>
                <a:lnTo>
                  <a:pt x="7946447" y="0"/>
                </a:lnTo>
                <a:lnTo>
                  <a:pt x="7946447" y="5959836"/>
                </a:lnTo>
                <a:lnTo>
                  <a:pt x="0" y="5959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2249307"/>
            <a:ext cx="7946447" cy="5959835"/>
          </a:xfrm>
          <a:custGeom>
            <a:avLst/>
            <a:gdLst/>
            <a:ahLst/>
            <a:cxnLst/>
            <a:rect l="l" t="t" r="r" b="b"/>
            <a:pathLst>
              <a:path w="7946447" h="5959835">
                <a:moveTo>
                  <a:pt x="0" y="0"/>
                </a:moveTo>
                <a:lnTo>
                  <a:pt x="7946447" y="0"/>
                </a:lnTo>
                <a:lnTo>
                  <a:pt x="7946447" y="5959836"/>
                </a:lnTo>
                <a:lnTo>
                  <a:pt x="0" y="5959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13 of 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1404" y="1482725"/>
            <a:ext cx="19346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B8D62"/>
                </a:solidFill>
                <a:latin typeface="Brittany"/>
              </a:rPr>
              <a:t>Hipotesis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Pengujian</a:t>
            </a:r>
          </a:p>
        </p:txBody>
      </p:sp>
      <p:sp>
        <p:nvSpPr>
          <p:cNvPr id="8" name="AutoShape 8"/>
          <p:cNvSpPr/>
          <p:nvPr/>
        </p:nvSpPr>
        <p:spPr>
          <a:xfrm>
            <a:off x="9105687" y="2199565"/>
            <a:ext cx="0" cy="605914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8964635" y="1886633"/>
            <a:ext cx="7661107" cy="6513734"/>
          </a:xfrm>
          <a:custGeom>
            <a:avLst/>
            <a:gdLst/>
            <a:ahLst/>
            <a:cxnLst/>
            <a:rect l="l" t="t" r="r" b="b"/>
            <a:pathLst>
              <a:path w="7661107" h="6513734">
                <a:moveTo>
                  <a:pt x="0" y="0"/>
                </a:moveTo>
                <a:lnTo>
                  <a:pt x="7661107" y="0"/>
                </a:lnTo>
                <a:lnTo>
                  <a:pt x="7661107" y="6513734"/>
                </a:lnTo>
                <a:lnTo>
                  <a:pt x="0" y="651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14 of 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1404" y="1482725"/>
            <a:ext cx="19346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500">
                <a:solidFill>
                  <a:srgbClr val="FB8D62"/>
                </a:solidFill>
                <a:latin typeface="Brittany"/>
              </a:rPr>
              <a:t>Hipotesis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Pengujian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1257" y="3351847"/>
            <a:ext cx="6339287" cy="306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4 stasiun tujuan teratas yang digunakan oleh Annual member berada di tengah kota dan semua stasiun tujuan yang digunakan oleh casual member berada di dekat pantai</a:t>
            </a:r>
          </a:p>
          <a:p>
            <a:pPr>
              <a:lnSpc>
                <a:spcPts val="3519"/>
              </a:lnSpc>
            </a:pPr>
            <a:endParaRPr lang="en-US" sz="2199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519"/>
              </a:lnSpc>
            </a:pPr>
            <a:endParaRPr lang="en-US" sz="2199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519"/>
              </a:lnSpc>
            </a:pPr>
            <a:r>
              <a:rPr lang="en-US" sz="2199">
                <a:solidFill>
                  <a:srgbClr val="000000"/>
                </a:solidFill>
                <a:latin typeface="Poppins Bold"/>
              </a:rPr>
              <a:t>Informasi ini mendukung Hipotesis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257" y="6642222"/>
            <a:ext cx="6339287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>
                <a:solidFill>
                  <a:srgbClr val="000000"/>
                </a:solidFill>
                <a:latin typeface="Poppins Italics"/>
              </a:rPr>
              <a:t>Tetap dibutuhkan analisis lebih lanjut untuk membuktikan Hipotesis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764105" y="8245745"/>
            <a:ext cx="309244" cy="3092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63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7968" tIns="37968" rIns="37968" bIns="37968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215728" y="8222162"/>
            <a:ext cx="1656598" cy="2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1"/>
              </a:lnSpc>
            </a:pPr>
            <a:r>
              <a:rPr lang="en-US" sz="1494">
                <a:solidFill>
                  <a:srgbClr val="000000"/>
                </a:solidFill>
                <a:latin typeface="Poppins"/>
              </a:rPr>
              <a:t>Annual Member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52155" y="8245745"/>
            <a:ext cx="309244" cy="30924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5B1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7968" tIns="37968" rIns="37968" bIns="37968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03778" y="8222162"/>
            <a:ext cx="1656598" cy="2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1"/>
              </a:lnSpc>
            </a:pPr>
            <a:r>
              <a:rPr lang="en-US" sz="1494">
                <a:solidFill>
                  <a:srgbClr val="000000"/>
                </a:solidFill>
                <a:latin typeface="Poppins"/>
              </a:rPr>
              <a:t>Casual Member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1257" y="8265253"/>
            <a:ext cx="1656598" cy="28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1"/>
              </a:lnSpc>
            </a:pPr>
            <a:r>
              <a:rPr lang="en-US" sz="1494">
                <a:solidFill>
                  <a:srgbClr val="000000"/>
                </a:solidFill>
                <a:latin typeface="Poppins Bold"/>
              </a:rPr>
              <a:t>Tipe Member 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693926" y="8949056"/>
            <a:ext cx="6829118" cy="309244"/>
            <a:chOff x="0" y="0"/>
            <a:chExt cx="9105491" cy="412325"/>
          </a:xfrm>
        </p:grpSpPr>
        <p:grpSp>
          <p:nvGrpSpPr>
            <p:cNvPr id="4" name="Group 4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385222" y="1533686"/>
            <a:ext cx="8736070" cy="7415370"/>
          </a:xfrm>
          <a:custGeom>
            <a:avLst/>
            <a:gdLst/>
            <a:ahLst/>
            <a:cxnLst/>
            <a:rect l="l" t="t" r="r" b="b"/>
            <a:pathLst>
              <a:path w="8736070" h="7415370">
                <a:moveTo>
                  <a:pt x="0" y="0"/>
                </a:moveTo>
                <a:lnTo>
                  <a:pt x="8736071" y="0"/>
                </a:lnTo>
                <a:lnTo>
                  <a:pt x="8736071" y="7415370"/>
                </a:lnTo>
                <a:lnTo>
                  <a:pt x="0" y="741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37" r="-2363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analisis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682489"/>
            <a:ext cx="6951695" cy="5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Bebas Neue Bold"/>
              </a:rPr>
              <a:t>TOTAL PERJALANAN PER JAM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221934"/>
            <a:ext cx="6094795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Pada Annual member terjadi peningkatan pengguna signifikan pada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jam 05.00 - 08.00 dan 14.00 - 17.00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Pada Casual member terjadi peningkatan pengguna pada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 jam 05.00 - 17.00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Informasi ini mendukung Hipotesis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141276"/>
            <a:ext cx="71524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000000">
                    <a:alpha val="54902"/>
                  </a:srgbClr>
                </a:solidFill>
                <a:latin typeface="Poppins Italics"/>
              </a:rPr>
              <a:t>Perjalanan pada bulan Januari - Desember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2063495" y="8283818"/>
            <a:ext cx="6829118" cy="309244"/>
            <a:chOff x="0" y="0"/>
            <a:chExt cx="9105491" cy="412325"/>
          </a:xfrm>
        </p:grpSpPr>
        <p:grpSp>
          <p:nvGrpSpPr>
            <p:cNvPr id="4" name="Group 4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84901" y="2229221"/>
            <a:ext cx="7775623" cy="5703443"/>
          </a:xfrm>
          <a:custGeom>
            <a:avLst/>
            <a:gdLst/>
            <a:ahLst/>
            <a:cxnLst/>
            <a:rect l="l" t="t" r="r" b="b"/>
            <a:pathLst>
              <a:path w="7775623" h="5703443">
                <a:moveTo>
                  <a:pt x="0" y="0"/>
                </a:moveTo>
                <a:lnTo>
                  <a:pt x="7775623" y="0"/>
                </a:lnTo>
                <a:lnTo>
                  <a:pt x="7775623" y="5703443"/>
                </a:lnTo>
                <a:lnTo>
                  <a:pt x="0" y="570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5" t="-15770" r="-3296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analisis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16 of 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4200" y="2682489"/>
            <a:ext cx="6951695" cy="5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Bebas Neue Bold"/>
              </a:rPr>
              <a:t>TOTAL PERJALANAN PER TIPE SEPEDA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4200" y="4221934"/>
            <a:ext cx="609479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Classic Bike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merupakan sepeda yang paling banyak digunakan oleh Annual member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Electric Bike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merupakan sepeda yang paling banyak digunakan oleh Casual member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Docked Bike hanya digunakan oleh Casual member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744200" y="3141276"/>
            <a:ext cx="71524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000000">
                    <a:alpha val="54902"/>
                  </a:srgbClr>
                </a:solidFill>
                <a:latin typeface="Poppins Italics"/>
              </a:rPr>
              <a:t>Perjalanan pada bulan Januari - Desember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700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09 Oktober 2023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17 of 18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4989" y="1608421"/>
            <a:ext cx="11158023" cy="87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sz="6474">
                <a:solidFill>
                  <a:srgbClr val="000000"/>
                </a:solidFill>
                <a:latin typeface="Bebas Neue Bold"/>
              </a:rPr>
              <a:t>PEMASARAN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30487" y="761774"/>
            <a:ext cx="3027027" cy="73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2"/>
              </a:lnSpc>
            </a:pPr>
            <a:r>
              <a:rPr lang="en-US" sz="5582">
                <a:solidFill>
                  <a:srgbClr val="FB8D62"/>
                </a:solidFill>
                <a:latin typeface="Brittany"/>
              </a:rPr>
              <a:t>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Hasil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992503" y="3323192"/>
            <a:ext cx="915461" cy="781940"/>
            <a:chOff x="0" y="0"/>
            <a:chExt cx="1207254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143754" cy="967675"/>
            </a:xfrm>
            <a:custGeom>
              <a:avLst/>
              <a:gdLst/>
              <a:ahLst/>
              <a:cxnLst/>
              <a:rect l="l" t="t" r="r" b="b"/>
              <a:pathLst>
                <a:path w="1143754" h="967675">
                  <a:moveTo>
                    <a:pt x="1051044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49774" y="0"/>
                  </a:lnTo>
                  <a:cubicBezTo>
                    <a:pt x="1100574" y="0"/>
                    <a:pt x="1142484" y="41910"/>
                    <a:pt x="1142484" y="92710"/>
                  </a:cubicBezTo>
                  <a:lnTo>
                    <a:pt x="1142484" y="873695"/>
                  </a:lnTo>
                  <a:cubicBezTo>
                    <a:pt x="1143754" y="925765"/>
                    <a:pt x="1101844" y="967675"/>
                    <a:pt x="1051044" y="967675"/>
                  </a:cubicBezTo>
                  <a:close/>
                </a:path>
              </a:pathLst>
            </a:custGeom>
            <a:solidFill>
              <a:srgbClr val="FB8D6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207254" cy="1031175"/>
            </a:xfrm>
            <a:custGeom>
              <a:avLst/>
              <a:gdLst/>
              <a:ahLst/>
              <a:cxnLst/>
              <a:rect l="l" t="t" r="r" b="b"/>
              <a:pathLst>
                <a:path w="1207254" h="1031175">
                  <a:moveTo>
                    <a:pt x="1082794" y="59690"/>
                  </a:moveTo>
                  <a:cubicBezTo>
                    <a:pt x="1118354" y="59690"/>
                    <a:pt x="1147564" y="88900"/>
                    <a:pt x="1147564" y="124460"/>
                  </a:cubicBezTo>
                  <a:lnTo>
                    <a:pt x="1147564" y="906715"/>
                  </a:lnTo>
                  <a:cubicBezTo>
                    <a:pt x="1147564" y="942275"/>
                    <a:pt x="1118354" y="971485"/>
                    <a:pt x="1082794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2794" y="59690"/>
                  </a:lnTo>
                  <a:moveTo>
                    <a:pt x="10827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1082794" y="1031175"/>
                  </a:lnTo>
                  <a:cubicBezTo>
                    <a:pt x="1151374" y="1031175"/>
                    <a:pt x="1207254" y="975295"/>
                    <a:pt x="1207254" y="906715"/>
                  </a:cubicBezTo>
                  <a:lnTo>
                    <a:pt x="1207254" y="124460"/>
                  </a:lnTo>
                  <a:cubicBezTo>
                    <a:pt x="1207254" y="55880"/>
                    <a:pt x="1151374" y="0"/>
                    <a:pt x="108279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92503" y="3445239"/>
            <a:ext cx="91546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01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675738" y="3153606"/>
            <a:ext cx="0" cy="513195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705498" y="4694692"/>
            <a:ext cx="3489472" cy="290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Strategi pemasaran dilaksanakan pada musim panas / pada bulan Mei - Oktober, serta pada weekend di jam 05.00 -  17.00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438994" y="3323192"/>
            <a:ext cx="915461" cy="781940"/>
            <a:chOff x="0" y="0"/>
            <a:chExt cx="1207254" cy="1031175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1143754" cy="967675"/>
            </a:xfrm>
            <a:custGeom>
              <a:avLst/>
              <a:gdLst/>
              <a:ahLst/>
              <a:cxnLst/>
              <a:rect l="l" t="t" r="r" b="b"/>
              <a:pathLst>
                <a:path w="1143754" h="967675">
                  <a:moveTo>
                    <a:pt x="1051044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49774" y="0"/>
                  </a:lnTo>
                  <a:cubicBezTo>
                    <a:pt x="1100574" y="0"/>
                    <a:pt x="1142484" y="41910"/>
                    <a:pt x="1142484" y="92710"/>
                  </a:cubicBezTo>
                  <a:lnTo>
                    <a:pt x="1142484" y="873695"/>
                  </a:lnTo>
                  <a:cubicBezTo>
                    <a:pt x="1143754" y="925765"/>
                    <a:pt x="1101844" y="967675"/>
                    <a:pt x="1051044" y="967675"/>
                  </a:cubicBez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207254" cy="1031175"/>
            </a:xfrm>
            <a:custGeom>
              <a:avLst/>
              <a:gdLst/>
              <a:ahLst/>
              <a:cxnLst/>
              <a:rect l="l" t="t" r="r" b="b"/>
              <a:pathLst>
                <a:path w="1207254" h="1031175">
                  <a:moveTo>
                    <a:pt x="1082794" y="59690"/>
                  </a:moveTo>
                  <a:cubicBezTo>
                    <a:pt x="1118354" y="59690"/>
                    <a:pt x="1147564" y="88900"/>
                    <a:pt x="1147564" y="124460"/>
                  </a:cubicBezTo>
                  <a:lnTo>
                    <a:pt x="1147564" y="906715"/>
                  </a:lnTo>
                  <a:cubicBezTo>
                    <a:pt x="1147564" y="942275"/>
                    <a:pt x="1118354" y="971485"/>
                    <a:pt x="1082794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2794" y="59690"/>
                  </a:lnTo>
                  <a:moveTo>
                    <a:pt x="10827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1082794" y="1031175"/>
                  </a:lnTo>
                  <a:cubicBezTo>
                    <a:pt x="1151374" y="1031175"/>
                    <a:pt x="1207254" y="975295"/>
                    <a:pt x="1207254" y="906715"/>
                  </a:cubicBezTo>
                  <a:lnTo>
                    <a:pt x="1207254" y="124460"/>
                  </a:lnTo>
                  <a:cubicBezTo>
                    <a:pt x="1207254" y="55880"/>
                    <a:pt x="1151374" y="0"/>
                    <a:pt x="108279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38994" y="3426189"/>
            <a:ext cx="91546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02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122229" y="3153606"/>
            <a:ext cx="0" cy="513195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5151988" y="4694692"/>
            <a:ext cx="3489472" cy="387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Strategi pemasaran dilaksanakan pada stasiun yang berada dekat pantai, khususnya pada 5 stasiun terbanyak yang digunakan Casual member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85485" y="3323192"/>
            <a:ext cx="915461" cy="781940"/>
            <a:chOff x="0" y="0"/>
            <a:chExt cx="1207254" cy="1031175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1143754" cy="967675"/>
            </a:xfrm>
            <a:custGeom>
              <a:avLst/>
              <a:gdLst/>
              <a:ahLst/>
              <a:cxnLst/>
              <a:rect l="l" t="t" r="r" b="b"/>
              <a:pathLst>
                <a:path w="1143754" h="967675">
                  <a:moveTo>
                    <a:pt x="1051044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49774" y="0"/>
                  </a:lnTo>
                  <a:cubicBezTo>
                    <a:pt x="1100574" y="0"/>
                    <a:pt x="1142484" y="41910"/>
                    <a:pt x="1142484" y="92710"/>
                  </a:cubicBezTo>
                  <a:lnTo>
                    <a:pt x="1142484" y="873695"/>
                  </a:lnTo>
                  <a:cubicBezTo>
                    <a:pt x="1143754" y="925765"/>
                    <a:pt x="1101844" y="967675"/>
                    <a:pt x="1051044" y="967675"/>
                  </a:cubicBezTo>
                  <a:close/>
                </a:path>
              </a:pathLst>
            </a:custGeom>
            <a:solidFill>
              <a:srgbClr val="66C2A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207254" cy="1031175"/>
            </a:xfrm>
            <a:custGeom>
              <a:avLst/>
              <a:gdLst/>
              <a:ahLst/>
              <a:cxnLst/>
              <a:rect l="l" t="t" r="r" b="b"/>
              <a:pathLst>
                <a:path w="1207254" h="1031175">
                  <a:moveTo>
                    <a:pt x="1082794" y="59690"/>
                  </a:moveTo>
                  <a:cubicBezTo>
                    <a:pt x="1118354" y="59690"/>
                    <a:pt x="1147564" y="88900"/>
                    <a:pt x="1147564" y="124460"/>
                  </a:cubicBezTo>
                  <a:lnTo>
                    <a:pt x="1147564" y="906715"/>
                  </a:lnTo>
                  <a:cubicBezTo>
                    <a:pt x="1147564" y="942275"/>
                    <a:pt x="1118354" y="971485"/>
                    <a:pt x="1082794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2794" y="59690"/>
                  </a:lnTo>
                  <a:moveTo>
                    <a:pt x="10827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1082794" y="1031175"/>
                  </a:lnTo>
                  <a:cubicBezTo>
                    <a:pt x="1151374" y="1031175"/>
                    <a:pt x="1207254" y="975295"/>
                    <a:pt x="1207254" y="906715"/>
                  </a:cubicBezTo>
                  <a:lnTo>
                    <a:pt x="1207254" y="124460"/>
                  </a:lnTo>
                  <a:cubicBezTo>
                    <a:pt x="1207254" y="55880"/>
                    <a:pt x="1151374" y="0"/>
                    <a:pt x="108279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885485" y="3445239"/>
            <a:ext cx="91546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03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3568720" y="3153606"/>
            <a:ext cx="0" cy="513195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5" name="TextBox 25"/>
          <p:cNvSpPr txBox="1"/>
          <p:nvPr/>
        </p:nvSpPr>
        <p:spPr>
          <a:xfrm>
            <a:off x="9598479" y="4694692"/>
            <a:ext cx="3489472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Strategi pemasaran yang berkaitan dengan penggunaan sepeda dengan tema liburan dan hiburan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380036" y="3323192"/>
            <a:ext cx="915461" cy="781940"/>
            <a:chOff x="0" y="0"/>
            <a:chExt cx="1207254" cy="1031175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143754" cy="967675"/>
            </a:xfrm>
            <a:custGeom>
              <a:avLst/>
              <a:gdLst/>
              <a:ahLst/>
              <a:cxnLst/>
              <a:rect l="l" t="t" r="r" b="b"/>
              <a:pathLst>
                <a:path w="1143754" h="967675">
                  <a:moveTo>
                    <a:pt x="1051044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49774" y="0"/>
                  </a:lnTo>
                  <a:cubicBezTo>
                    <a:pt x="1100574" y="0"/>
                    <a:pt x="1142484" y="41910"/>
                    <a:pt x="1142484" y="92710"/>
                  </a:cubicBezTo>
                  <a:lnTo>
                    <a:pt x="1142484" y="873695"/>
                  </a:lnTo>
                  <a:cubicBezTo>
                    <a:pt x="1143754" y="925765"/>
                    <a:pt x="1101844" y="967675"/>
                    <a:pt x="1051044" y="967675"/>
                  </a:cubicBezTo>
                  <a:close/>
                </a:path>
              </a:pathLst>
            </a:custGeom>
            <a:solidFill>
              <a:srgbClr val="B9164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207254" cy="1031175"/>
            </a:xfrm>
            <a:custGeom>
              <a:avLst/>
              <a:gdLst/>
              <a:ahLst/>
              <a:cxnLst/>
              <a:rect l="l" t="t" r="r" b="b"/>
              <a:pathLst>
                <a:path w="1207254" h="1031175">
                  <a:moveTo>
                    <a:pt x="1082794" y="59690"/>
                  </a:moveTo>
                  <a:cubicBezTo>
                    <a:pt x="1118354" y="59690"/>
                    <a:pt x="1147564" y="88900"/>
                    <a:pt x="1147564" y="124460"/>
                  </a:cubicBezTo>
                  <a:lnTo>
                    <a:pt x="1147564" y="906715"/>
                  </a:lnTo>
                  <a:cubicBezTo>
                    <a:pt x="1147564" y="942275"/>
                    <a:pt x="1118354" y="971485"/>
                    <a:pt x="1082794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82794" y="59690"/>
                  </a:lnTo>
                  <a:moveTo>
                    <a:pt x="10827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1082794" y="1031175"/>
                  </a:lnTo>
                  <a:cubicBezTo>
                    <a:pt x="1151374" y="1031175"/>
                    <a:pt x="1207254" y="975295"/>
                    <a:pt x="1207254" y="906715"/>
                  </a:cubicBezTo>
                  <a:lnTo>
                    <a:pt x="1207254" y="124460"/>
                  </a:lnTo>
                  <a:cubicBezTo>
                    <a:pt x="1207254" y="55880"/>
                    <a:pt x="1151374" y="0"/>
                    <a:pt x="108279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380036" y="3445239"/>
            <a:ext cx="91546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93030" y="4694692"/>
            <a:ext cx="3489472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Penawaran untuk semua tipe sepeda dan penawaran khusus pada pengguna Docke bike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6747213" y="4714000"/>
            <a:ext cx="4793574" cy="100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8"/>
              </a:lnSpc>
            </a:pPr>
            <a:r>
              <a:rPr lang="en-US" sz="7568">
                <a:solidFill>
                  <a:srgbClr val="66C2A5"/>
                </a:solidFill>
                <a:latin typeface="Brittany"/>
              </a:rPr>
              <a:t>Terima Kasih</a:t>
            </a:r>
          </a:p>
        </p:txBody>
      </p:sp>
      <p:sp>
        <p:nvSpPr>
          <p:cNvPr id="4" name="Freeform 4"/>
          <p:cNvSpPr/>
          <p:nvPr/>
        </p:nvSpPr>
        <p:spPr>
          <a:xfrm>
            <a:off x="2402064" y="6067465"/>
            <a:ext cx="12870375" cy="7673961"/>
          </a:xfrm>
          <a:custGeom>
            <a:avLst/>
            <a:gdLst/>
            <a:ahLst/>
            <a:cxnLst/>
            <a:rect l="l" t="t" r="r" b="b"/>
            <a:pathLst>
              <a:path w="12870375" h="7673961">
                <a:moveTo>
                  <a:pt x="0" y="0"/>
                </a:moveTo>
                <a:lnTo>
                  <a:pt x="12870375" y="0"/>
                </a:lnTo>
                <a:lnTo>
                  <a:pt x="12870375" y="7673961"/>
                </a:lnTo>
                <a:lnTo>
                  <a:pt x="0" y="767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7630" y="2091956"/>
            <a:ext cx="6012740" cy="159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81184" y="1200150"/>
            <a:ext cx="4537872" cy="1191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FB8D62"/>
                </a:solidFill>
                <a:latin typeface="Brittany Bold"/>
              </a:rPr>
              <a:t>table of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848100"/>
            <a:ext cx="16230600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5272439" y="869311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02 of 18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37827" y="4838700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66C2A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37827" y="6086707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B8D6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694" y="4838700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B8D6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694" y="6086707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46959" y="4838700"/>
            <a:ext cx="5012346" cy="781940"/>
            <a:chOff x="0" y="0"/>
            <a:chExt cx="6609980" cy="1031175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46959" y="6086707"/>
            <a:ext cx="5012346" cy="781940"/>
            <a:chOff x="0" y="0"/>
            <a:chExt cx="6609980" cy="1031175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66C2A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6609980" cy="1031175"/>
            </a:xfrm>
            <a:custGeom>
              <a:avLst/>
              <a:gdLst/>
              <a:ahLst/>
              <a:cxnLst/>
              <a:rect l="l" t="t" r="r" b="b"/>
              <a:pathLst>
                <a:path w="6609980" h="1031175">
                  <a:moveTo>
                    <a:pt x="6485520" y="59690"/>
                  </a:moveTo>
                  <a:cubicBezTo>
                    <a:pt x="6521079" y="59690"/>
                    <a:pt x="6550290" y="88900"/>
                    <a:pt x="6550290" y="124460"/>
                  </a:cubicBezTo>
                  <a:lnTo>
                    <a:pt x="6550290" y="906715"/>
                  </a:lnTo>
                  <a:cubicBezTo>
                    <a:pt x="6550290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80" y="975295"/>
                    <a:pt x="6609980" y="906715"/>
                  </a:cubicBezTo>
                  <a:lnTo>
                    <a:pt x="6609980" y="124460"/>
                  </a:lnTo>
                  <a:cubicBezTo>
                    <a:pt x="6609980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635400" y="494348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latar belakang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5400" y="6208755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Tujuan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44533" y="494348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ekspektasi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44533" y="6208755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Analisis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3665" y="494348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permasalahan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53665" y="6208755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Hasil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8843923"/>
            <a:ext cx="369625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 Marketing Analytics Team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453787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latar belakang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899525"/>
            <a:ext cx="407771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Marketing Analytics Team</a:t>
            </a:r>
          </a:p>
          <a:p>
            <a:pPr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1563" y="3210169"/>
            <a:ext cx="6012740" cy="160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CYCLISTIC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67373"/>
            <a:ext cx="3067333" cy="76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4"/>
              </a:lnSpc>
            </a:pPr>
            <a:r>
              <a:rPr lang="en-US" sz="5724">
                <a:solidFill>
                  <a:srgbClr val="FB8D62"/>
                </a:solidFill>
                <a:latin typeface="Brittany"/>
              </a:rPr>
              <a:t>Tentang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396" y="5216173"/>
            <a:ext cx="4318480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Bisnis  penyewaan sepeda yang berada</a:t>
            </a:r>
          </a:p>
          <a:p>
            <a:pPr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di Chicago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03 of 18</a:t>
            </a:r>
          </a:p>
        </p:txBody>
      </p:sp>
      <p:sp>
        <p:nvSpPr>
          <p:cNvPr id="8" name="AutoShape 8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 rot="-6307">
            <a:off x="7257413" y="5183185"/>
            <a:ext cx="4811462" cy="158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Poppins"/>
              </a:rPr>
              <a:t>Pengguna:</a:t>
            </a:r>
          </a:p>
          <a:p>
            <a:pPr marL="561339" lvl="1" indent="-280669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</a:rPr>
              <a:t>Annual Member</a:t>
            </a:r>
          </a:p>
          <a:p>
            <a:pPr marL="561339" lvl="1" indent="-280669">
              <a:lnSpc>
                <a:spcPts val="415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"/>
              </a:rPr>
              <a:t>Casual Member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94149" y="5019675"/>
            <a:ext cx="4318480" cy="212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>
                <a:solidFill>
                  <a:srgbClr val="000000"/>
                </a:solidFill>
                <a:latin typeface="Poppins"/>
              </a:rPr>
              <a:t> Tipe sepeda:</a:t>
            </a:r>
          </a:p>
          <a:p>
            <a:pPr marL="561341" lvl="1" indent="-280670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 Classic Bike</a:t>
            </a:r>
          </a:p>
          <a:p>
            <a:pPr marL="561341" lvl="1" indent="-280670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Electric Bike</a:t>
            </a:r>
          </a:p>
          <a:p>
            <a:pPr marL="561341" lvl="1" indent="-280670">
              <a:lnSpc>
                <a:spcPts val="41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Poppins"/>
              </a:rPr>
              <a:t>Docked Bike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593346" y="1330325"/>
            <a:ext cx="12870375" cy="7673961"/>
          </a:xfrm>
          <a:custGeom>
            <a:avLst/>
            <a:gdLst/>
            <a:ahLst/>
            <a:cxnLst/>
            <a:rect l="l" t="t" r="r" b="b"/>
            <a:pathLst>
              <a:path w="12870375" h="7673961">
                <a:moveTo>
                  <a:pt x="0" y="0"/>
                </a:moveTo>
                <a:lnTo>
                  <a:pt x="12870375" y="0"/>
                </a:lnTo>
                <a:lnTo>
                  <a:pt x="12870375" y="7673961"/>
                </a:lnTo>
                <a:lnTo>
                  <a:pt x="0" y="767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04 of 18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50" y="2783739"/>
            <a:ext cx="3489472" cy="4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B8D62"/>
                </a:solidFill>
                <a:latin typeface="Bebas Neue Bold"/>
              </a:rPr>
              <a:t>DIREKTUR PEMASARAN</a:t>
            </a:r>
          </a:p>
        </p:txBody>
      </p:sp>
      <p:sp>
        <p:nvSpPr>
          <p:cNvPr id="5" name="AutoShape 5"/>
          <p:cNvSpPr/>
          <p:nvPr/>
        </p:nvSpPr>
        <p:spPr>
          <a:xfrm>
            <a:off x="6154641" y="2567998"/>
            <a:ext cx="0" cy="513195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1276350" y="3927487"/>
            <a:ext cx="3706716" cy="290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Strategi pemasaran yang bertujuan untuk mengubah pengendara casual menjadi anggota tahunan/ annual member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Ekspektasi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8843" y="2783739"/>
            <a:ext cx="5010399" cy="4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66C2A5"/>
                </a:solidFill>
                <a:latin typeface="Bebas Neue Bold"/>
              </a:rPr>
              <a:t>TIM EXECUTIVE </a:t>
            </a:r>
          </a:p>
        </p:txBody>
      </p:sp>
      <p:sp>
        <p:nvSpPr>
          <p:cNvPr id="9" name="AutoShape 9"/>
          <p:cNvSpPr/>
          <p:nvPr/>
        </p:nvSpPr>
        <p:spPr>
          <a:xfrm>
            <a:off x="12210801" y="2567998"/>
            <a:ext cx="0" cy="513195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7268843" y="3927487"/>
            <a:ext cx="3489472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Strategi pemasaran untuk meningkatkan annual member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3920" y="2783739"/>
            <a:ext cx="4523124" cy="46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9C041"/>
                </a:solidFill>
                <a:latin typeface="Bebas Neue Bold"/>
              </a:rPr>
              <a:t>TIM ANALIS PEMASARAN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83920" y="3927487"/>
            <a:ext cx="3489472" cy="193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Hasil analisis dan laporan mengenai data perjalanan sepeda Cyclistic</a:t>
            </a:r>
          </a:p>
        </p:txBody>
      </p:sp>
      <p:sp>
        <p:nvSpPr>
          <p:cNvPr id="13" name="Freeform 13"/>
          <p:cNvSpPr/>
          <p:nvPr/>
        </p:nvSpPr>
        <p:spPr>
          <a:xfrm>
            <a:off x="2258281" y="7937361"/>
            <a:ext cx="12870375" cy="7673961"/>
          </a:xfrm>
          <a:custGeom>
            <a:avLst/>
            <a:gdLst/>
            <a:ahLst/>
            <a:cxnLst/>
            <a:rect l="l" t="t" r="r" b="b"/>
            <a:pathLst>
              <a:path w="12870375" h="7673961">
                <a:moveTo>
                  <a:pt x="0" y="0"/>
                </a:moveTo>
                <a:lnTo>
                  <a:pt x="12870375" y="0"/>
                </a:lnTo>
                <a:lnTo>
                  <a:pt x="12870375" y="7673962"/>
                </a:lnTo>
                <a:lnTo>
                  <a:pt x="0" y="7673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12" y="8218061"/>
            <a:ext cx="7221174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>
                    <a:alpha val="54902"/>
                  </a:srgbClr>
                </a:solidFill>
                <a:latin typeface="Poppins Italics"/>
              </a:rPr>
              <a:t>Dari data perjalanan tahun 2022 (Januari - Desember)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12" y="2839830"/>
            <a:ext cx="3483950" cy="160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66C2A5"/>
                </a:solidFill>
                <a:latin typeface="Bebas Neue Bold"/>
              </a:rPr>
              <a:t>5.800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12" y="5863801"/>
            <a:ext cx="3483950" cy="160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66C2A5"/>
                </a:solidFill>
                <a:latin typeface="Bebas Neue Bold"/>
              </a:rPr>
              <a:t>3.3M+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27389" y="2839830"/>
            <a:ext cx="3483950" cy="160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66C2A5"/>
                </a:solidFill>
                <a:latin typeface="Bebas Neue Bold"/>
              </a:rPr>
              <a:t>600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7389" y="5863801"/>
            <a:ext cx="3483950" cy="160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66C2A5"/>
                </a:solidFill>
                <a:latin typeface="Bebas Neue Bold"/>
              </a:rPr>
              <a:t>2.3M+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12" y="4164118"/>
            <a:ext cx="2038858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Sepeda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12" y="7188089"/>
            <a:ext cx="2860402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Annual Member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27389" y="4164118"/>
            <a:ext cx="3315528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Stasiun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27389" y="7188089"/>
            <a:ext cx="3315528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Casual Member</a:t>
            </a:r>
          </a:p>
        </p:txBody>
      </p:sp>
      <p:sp>
        <p:nvSpPr>
          <p:cNvPr id="11" name="AutoShape 11"/>
          <p:cNvSpPr/>
          <p:nvPr/>
        </p:nvSpPr>
        <p:spPr>
          <a:xfrm rot="4300">
            <a:off x="1028709" y="5163289"/>
            <a:ext cx="761421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Permasalahan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47266" y="3743565"/>
            <a:ext cx="1496064" cy="39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91"/>
              </a:lnSpc>
            </a:pPr>
            <a:r>
              <a:rPr lang="en-US" sz="29691">
                <a:solidFill>
                  <a:srgbClr val="FB8D62">
                    <a:alpha val="29804"/>
                  </a:srgbClr>
                </a:solidFill>
                <a:latin typeface="Bebas Neue 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00691" y="3573291"/>
            <a:ext cx="4957307" cy="289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9"/>
              </a:lnSpc>
            </a:pPr>
            <a:r>
              <a:rPr lang="en-US" sz="3605">
                <a:solidFill>
                  <a:srgbClr val="000000"/>
                </a:solidFill>
                <a:latin typeface="Poppins"/>
              </a:rPr>
              <a:t>Bagaimana upaya untuk meningkatkan jumlah anggota Annual Member 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83785" y="3186627"/>
            <a:ext cx="5587327" cy="256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57"/>
              </a:lnSpc>
            </a:pPr>
            <a:r>
              <a:rPr lang="en-US" sz="19057">
                <a:solidFill>
                  <a:srgbClr val="66C2A5"/>
                </a:solidFill>
                <a:latin typeface="Bebas Neue Bold"/>
              </a:rPr>
              <a:t>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00073" y="6442658"/>
            <a:ext cx="5587327" cy="498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057"/>
              </a:lnSpc>
            </a:pPr>
            <a:r>
              <a:rPr lang="en-US" sz="19057">
                <a:solidFill>
                  <a:srgbClr val="66C2A5"/>
                </a:solidFill>
                <a:latin typeface="Bebas Neue Bold"/>
              </a:rPr>
              <a:t>”</a:t>
            </a:r>
          </a:p>
          <a:p>
            <a:pPr>
              <a:lnSpc>
                <a:spcPts val="19057"/>
              </a:lnSpc>
            </a:pPr>
            <a:endParaRPr lang="en-US" sz="19057">
              <a:solidFill>
                <a:srgbClr val="66C2A5"/>
              </a:solidFill>
              <a:latin typeface="Bebas Neue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700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09 Oktober 2023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06 of 18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64988" y="2335856"/>
            <a:ext cx="11158023" cy="1353019"/>
            <a:chOff x="-1" y="-46139"/>
            <a:chExt cx="14877364" cy="1804024"/>
          </a:xfrm>
        </p:grpSpPr>
        <p:sp>
          <p:nvSpPr>
            <p:cNvPr id="6" name="TextBox 6"/>
            <p:cNvSpPr txBox="1"/>
            <p:nvPr/>
          </p:nvSpPr>
          <p:spPr>
            <a:xfrm>
              <a:off x="5420669" y="743322"/>
              <a:ext cx="4036035" cy="1014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2"/>
                </a:lnSpc>
              </a:pPr>
              <a:r>
                <a:rPr lang="en-US" sz="5582">
                  <a:solidFill>
                    <a:srgbClr val="FB8D62"/>
                  </a:solidFill>
                  <a:latin typeface="Brittany"/>
                </a:rPr>
                <a:t>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" y="-46139"/>
              <a:ext cx="14877364" cy="120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74"/>
                </a:lnSpc>
              </a:pPr>
              <a:r>
                <a:rPr lang="en-US" sz="6474">
                  <a:solidFill>
                    <a:srgbClr val="000000"/>
                  </a:solidFill>
                  <a:latin typeface="Bebas Neue Bold"/>
                </a:rPr>
                <a:t>TUJUAN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17505" y="4583911"/>
            <a:ext cx="11852991" cy="208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3449">
                <a:solidFill>
                  <a:srgbClr val="000000"/>
                </a:solidFill>
                <a:latin typeface="Poppins"/>
              </a:rPr>
              <a:t>“Membuat strategi pemasaran yang bertujuan mengubah Casual member menjadi Annual member untuk meningkatkan 20% jumlah Annual member”</a:t>
            </a:r>
          </a:p>
        </p:txBody>
      </p:sp>
      <p:sp>
        <p:nvSpPr>
          <p:cNvPr id="9" name="Freeform 9"/>
          <p:cNvSpPr/>
          <p:nvPr/>
        </p:nvSpPr>
        <p:spPr>
          <a:xfrm>
            <a:off x="-7683831" y="2812535"/>
            <a:ext cx="17425063" cy="10389694"/>
          </a:xfrm>
          <a:custGeom>
            <a:avLst/>
            <a:gdLst/>
            <a:ahLst/>
            <a:cxnLst/>
            <a:rect l="l" t="t" r="r" b="b"/>
            <a:pathLst>
              <a:path w="17425063" h="10389694">
                <a:moveTo>
                  <a:pt x="0" y="0"/>
                </a:moveTo>
                <a:lnTo>
                  <a:pt x="17425062" y="0"/>
                </a:lnTo>
                <a:lnTo>
                  <a:pt x="17425062" y="10389693"/>
                </a:lnTo>
                <a:lnTo>
                  <a:pt x="0" y="1038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144000" y="1533686"/>
            <a:ext cx="7444444" cy="6184348"/>
          </a:xfrm>
          <a:custGeom>
            <a:avLst/>
            <a:gdLst/>
            <a:ahLst/>
            <a:cxnLst/>
            <a:rect l="l" t="t" r="r" b="b"/>
            <a:pathLst>
              <a:path w="7444444" h="6184348">
                <a:moveTo>
                  <a:pt x="0" y="0"/>
                </a:moveTo>
                <a:lnTo>
                  <a:pt x="7444444" y="0"/>
                </a:lnTo>
                <a:lnTo>
                  <a:pt x="7444444" y="6184348"/>
                </a:lnTo>
                <a:lnTo>
                  <a:pt x="0" y="6184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26" t="-33596" r="-52453" b="-2257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analisis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07 of 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46948"/>
            <a:ext cx="6951695" cy="5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Bebas Neue Bold"/>
              </a:rPr>
              <a:t>TOTAL CYCLISTIC MEMBER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43375"/>
            <a:ext cx="7152465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Jumlah Annual Member sebanyak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3.345.417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dan Casual Member sebanyak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2.321.769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. 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Dibutuhkan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669.084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 Annual member baru untuk mencapai tujuan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105736"/>
            <a:ext cx="71524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000000">
                    <a:alpha val="54902"/>
                  </a:srgbClr>
                </a:solidFill>
                <a:latin typeface="Poppins Italics"/>
              </a:rPr>
              <a:t>Member pada bulan Januari - Desember 2022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51663" y="8083939"/>
            <a:ext cx="6829118" cy="309244"/>
            <a:chOff x="0" y="0"/>
            <a:chExt cx="9105491" cy="412325"/>
          </a:xfrm>
        </p:grpSpPr>
        <p:grpSp>
          <p:nvGrpSpPr>
            <p:cNvPr id="10" name="Group 10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693926" y="8949056"/>
            <a:ext cx="6829118" cy="309244"/>
            <a:chOff x="0" y="0"/>
            <a:chExt cx="9105491" cy="412325"/>
          </a:xfrm>
        </p:grpSpPr>
        <p:grpSp>
          <p:nvGrpSpPr>
            <p:cNvPr id="4" name="Group 4"/>
            <p:cNvGrpSpPr/>
            <p:nvPr/>
          </p:nvGrpSpPr>
          <p:grpSpPr>
            <a:xfrm>
              <a:off x="2843797" y="0"/>
              <a:ext cx="412325" cy="41232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66C2A5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45960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Annual Member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94531" y="0"/>
              <a:ext cx="412325" cy="41232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B8D6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7968" tIns="37968" rIns="37968" bIns="37968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896694" y="-9219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"/>
                </a:rPr>
                <a:t>Casual Member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8236"/>
              <a:ext cx="2208797" cy="364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1"/>
                </a:lnSpc>
              </a:pPr>
              <a:r>
                <a:rPr lang="en-US" sz="1494">
                  <a:solidFill>
                    <a:srgbClr val="000000"/>
                  </a:solidFill>
                  <a:latin typeface="Poppins Bold"/>
                </a:rPr>
                <a:t>Tipe Member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8181165" y="1372983"/>
            <a:ext cx="8920046" cy="7320812"/>
          </a:xfrm>
          <a:custGeom>
            <a:avLst/>
            <a:gdLst/>
            <a:ahLst/>
            <a:cxnLst/>
            <a:rect l="l" t="t" r="r" b="b"/>
            <a:pathLst>
              <a:path w="8920046" h="7320812">
                <a:moveTo>
                  <a:pt x="0" y="0"/>
                </a:moveTo>
                <a:lnTo>
                  <a:pt x="8920045" y="0"/>
                </a:lnTo>
                <a:lnTo>
                  <a:pt x="8920045" y="7320812"/>
                </a:lnTo>
                <a:lnTo>
                  <a:pt x="0" y="732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68" r="-21140" b="-113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357623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analisis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08 of 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682489"/>
            <a:ext cx="6951695" cy="544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Bebas Neue Bold"/>
              </a:rPr>
              <a:t>TOTAL PERJALANAN PER BULAN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195253"/>
            <a:ext cx="6094795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Perjalanan rata-rata per bulan untuk Annual Member sebesar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278.784 </a:t>
            </a:r>
            <a:r>
              <a:rPr lang="en-US" sz="2000">
                <a:solidFill>
                  <a:srgbClr val="000000"/>
                </a:solidFill>
                <a:latin typeface="Poppins"/>
              </a:rPr>
              <a:t>dan untuk Casual Member sebesar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193.480</a:t>
            </a:r>
          </a:p>
          <a:p>
            <a:pPr>
              <a:lnSpc>
                <a:spcPts val="3000"/>
              </a:lnSpc>
            </a:pPr>
            <a:endParaRPr lang="en-US" sz="2000">
              <a:solidFill>
                <a:srgbClr val="000000"/>
              </a:solidFill>
              <a:latin typeface="Poppins Bold"/>
            </a:endParaR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</a:rPr>
              <a:t>Bulan yang memiliki jumlah perjalanan lebih dari rata-rata tiap tipe member adalah sama, yaitu bulan </a:t>
            </a:r>
            <a:r>
              <a:rPr lang="en-US" sz="2000">
                <a:solidFill>
                  <a:srgbClr val="000000"/>
                </a:solidFill>
                <a:latin typeface="Poppins Bold"/>
              </a:rPr>
              <a:t>Mei, Juni, July, Agustus, September dan Oktober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41276"/>
            <a:ext cx="715246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000000">
                    <a:alpha val="54902"/>
                  </a:srgbClr>
                </a:solidFill>
                <a:latin typeface="Poppins Italics"/>
              </a:rPr>
              <a:t>Perjalanan pada bulan Januari - Desember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48775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818312" y="2412047"/>
            <a:ext cx="10464141" cy="5655917"/>
          </a:xfrm>
          <a:custGeom>
            <a:avLst/>
            <a:gdLst/>
            <a:ahLst/>
            <a:cxnLst/>
            <a:rect l="l" t="t" r="r" b="b"/>
            <a:pathLst>
              <a:path w="10464141" h="5655917">
                <a:moveTo>
                  <a:pt x="0" y="0"/>
                </a:moveTo>
                <a:lnTo>
                  <a:pt x="10464141" y="0"/>
                </a:lnTo>
                <a:lnTo>
                  <a:pt x="10464141" y="5655917"/>
                </a:lnTo>
                <a:lnTo>
                  <a:pt x="0" y="565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907461" y="1940030"/>
            <a:ext cx="8381843" cy="6892876"/>
          </a:xfrm>
          <a:custGeom>
            <a:avLst/>
            <a:gdLst/>
            <a:ahLst/>
            <a:cxnLst/>
            <a:rect l="l" t="t" r="r" b="b"/>
            <a:pathLst>
              <a:path w="8381843" h="6892876">
                <a:moveTo>
                  <a:pt x="0" y="0"/>
                </a:moveTo>
                <a:lnTo>
                  <a:pt x="8381843" y="0"/>
                </a:lnTo>
                <a:lnTo>
                  <a:pt x="8381843" y="6892876"/>
                </a:lnTo>
                <a:lnTo>
                  <a:pt x="0" y="6892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-8736" t="-15655" r="-23712" b="-513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5272439" y="971550"/>
            <a:ext cx="198686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Page 09 of 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5255" y="3752943"/>
            <a:ext cx="4712545" cy="326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Data mengenai suhu di Chicago pada setiap bulan.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Sumber data : </a:t>
            </a:r>
            <a:r>
              <a:rPr lang="en-US" sz="2199">
                <a:solidFill>
                  <a:srgbClr val="000000"/>
                </a:solidFill>
                <a:latin typeface="Poppins Italics"/>
              </a:rPr>
              <a:t>https://id.weatherspark.com/</a:t>
            </a:r>
          </a:p>
          <a:p>
            <a:pPr>
              <a:lnSpc>
                <a:spcPts val="3299"/>
              </a:lnSpc>
            </a:pPr>
            <a:endParaRPr lang="en-US" sz="2199">
              <a:solidFill>
                <a:srgbClr val="000000"/>
              </a:solidFill>
              <a:latin typeface="Poppins Italics"/>
            </a:endParaRP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Poppins"/>
              </a:rPr>
              <a:t>Pada bulan Juni - September merupakan </a:t>
            </a:r>
            <a:r>
              <a:rPr lang="en-US" sz="2199">
                <a:solidFill>
                  <a:srgbClr val="000000"/>
                </a:solidFill>
                <a:latin typeface="Poppins Bold"/>
              </a:rPr>
              <a:t>musim panas</a:t>
            </a:r>
            <a:r>
              <a:rPr lang="en-US" sz="2199">
                <a:solidFill>
                  <a:srgbClr val="000000"/>
                </a:solidFill>
                <a:latin typeface="Poppins"/>
              </a:rPr>
              <a:t> di Chicago (accuweather.com)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5255" y="2537413"/>
            <a:ext cx="4958482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Suhu dan musim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65255" y="3042399"/>
            <a:ext cx="7152465" cy="40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2000">
                <a:solidFill>
                  <a:srgbClr val="000000">
                    <a:alpha val="54902"/>
                  </a:srgbClr>
                </a:solidFill>
                <a:latin typeface="Poppins Italics"/>
              </a:rPr>
              <a:t>Chicago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705</Words>
  <Application>Microsoft Office PowerPoint</Application>
  <PresentationFormat>Custom</PresentationFormat>
  <Paragraphs>155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Bebas Neue Bold</vt:lpstr>
      <vt:lpstr>Poppins Italics</vt:lpstr>
      <vt:lpstr>Calibri</vt:lpstr>
      <vt:lpstr>Arial</vt:lpstr>
      <vt:lpstr>Brittany</vt:lpstr>
      <vt:lpstr>Poppins</vt:lpstr>
      <vt:lpstr>Poppins Bold</vt:lpstr>
      <vt:lpstr>Brittany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dtemplate</dc:title>
  <cp:lastModifiedBy>dhandi yudhit</cp:lastModifiedBy>
  <cp:revision>3</cp:revision>
  <dcterms:created xsi:type="dcterms:W3CDTF">2006-08-16T00:00:00Z</dcterms:created>
  <dcterms:modified xsi:type="dcterms:W3CDTF">2023-10-10T17:34:18Z</dcterms:modified>
  <dc:identifier>DAFwkWNU15Y</dc:identifier>
</cp:coreProperties>
</file>